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32" r:id="rId2"/>
    <p:sldId id="414" r:id="rId3"/>
    <p:sldId id="431" r:id="rId4"/>
    <p:sldId id="430" r:id="rId5"/>
    <p:sldId id="429" r:id="rId6"/>
    <p:sldId id="428" r:id="rId7"/>
    <p:sldId id="419" r:id="rId8"/>
    <p:sldId id="420" r:id="rId9"/>
    <p:sldId id="421" r:id="rId10"/>
    <p:sldId id="427" r:id="rId11"/>
    <p:sldId id="425" r:id="rId12"/>
    <p:sldId id="426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89089" autoAdjust="0"/>
  </p:normalViewPr>
  <p:slideViewPr>
    <p:cSldViewPr>
      <p:cViewPr varScale="1">
        <p:scale>
          <a:sx n="100" d="100"/>
          <a:sy n="100" d="100"/>
        </p:scale>
        <p:origin x="-2208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7/29/2013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87869" y="896937"/>
            <a:ext cx="7970169" cy="5659438"/>
            <a:chOff x="587869" y="896937"/>
            <a:chExt cx="7970169" cy="5659438"/>
          </a:xfrm>
        </p:grpSpPr>
        <p:pic>
          <p:nvPicPr>
            <p:cNvPr id="10242" name="Picture 2" descr="http://eol.jsc.nasa.gov/sseop/images/ESC/large/ISS006/ISS006-E-1606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22"/>
            <a:stretch/>
          </p:blipFill>
          <p:spPr bwMode="auto">
            <a:xfrm>
              <a:off x="587869" y="896937"/>
              <a:ext cx="7968263" cy="5265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56" name="Group 17"/>
            <p:cNvGrpSpPr>
              <a:grpSpLocks/>
            </p:cNvGrpSpPr>
            <p:nvPr/>
          </p:nvGrpSpPr>
          <p:grpSpPr bwMode="auto">
            <a:xfrm rot="10628083">
              <a:off x="606957" y="5751128"/>
              <a:ext cx="602803" cy="302950"/>
              <a:chOff x="669382" y="5569406"/>
              <a:chExt cx="614055" cy="307808"/>
            </a:xfrm>
          </p:grpSpPr>
          <p:grpSp>
            <p:nvGrpSpPr>
              <p:cNvPr id="2058" name="Group 10"/>
              <p:cNvGrpSpPr>
                <a:grpSpLocks/>
              </p:cNvGrpSpPr>
              <p:nvPr/>
            </p:nvGrpSpPr>
            <p:grpSpPr bwMode="auto">
              <a:xfrm rot="10278221">
                <a:off x="669382" y="5607844"/>
                <a:ext cx="614055" cy="204922"/>
                <a:chOff x="1219599" y="5105047"/>
                <a:chExt cx="685008" cy="228602"/>
              </a:xfrm>
            </p:grpSpPr>
            <p:grpSp>
              <p:nvGrpSpPr>
                <p:cNvPr id="2060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79946" y="4970466"/>
                    <a:ext cx="228515" cy="229107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76212" y="4859255"/>
                    <a:ext cx="229106" cy="179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78903" y="5303803"/>
                    <a:ext cx="227303" cy="179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1527" y="5096267"/>
                  <a:ext cx="137103" cy="37786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10971917">
                <a:off x="843879" y="5574524"/>
                <a:ext cx="302403" cy="308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 bwMode="auto">
            <a:xfrm>
              <a:off x="4462463" y="3390900"/>
              <a:ext cx="657225" cy="17145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" name="TextBox 17"/>
            <p:cNvSpPr txBox="1">
              <a:spLocks noChangeArrowheads="1"/>
            </p:cNvSpPr>
            <p:nvPr/>
          </p:nvSpPr>
          <p:spPr bwMode="auto">
            <a:xfrm>
              <a:off x="618960" y="6172035"/>
              <a:ext cx="1134078" cy="246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000"/>
                <a:t>ISS006-E-16068</a:t>
              </a:r>
            </a:p>
          </p:txBody>
        </p:sp>
        <p:sp>
          <p:nvSpPr>
            <p:cNvPr id="2054" name="TextBox 17"/>
            <p:cNvSpPr txBox="1">
              <a:spLocks noChangeArrowheads="1"/>
            </p:cNvSpPr>
            <p:nvPr/>
          </p:nvSpPr>
          <p:spPr bwMode="auto">
            <a:xfrm>
              <a:off x="6640500" y="6162783"/>
              <a:ext cx="1917538" cy="393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2.4 km</a:t>
              </a:r>
            </a:p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Roter Kamm Crater (Namibia)</a:t>
            </a:r>
          </a:p>
        </p:txBody>
      </p:sp>
    </p:spTree>
    <p:extLst>
      <p:ext uri="{BB962C8B-B14F-4D97-AF65-F5344CB8AC3E}">
        <p14:creationId xmlns:p14="http://schemas.microsoft.com/office/powerpoint/2010/main" val="162646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smtClean="0"/>
              <a:t>Clearwater Lakes (Canada)</a:t>
            </a:r>
            <a:endParaRPr lang="en-US" sz="16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178050" y="894179"/>
            <a:ext cx="6787902" cy="5600442"/>
            <a:chOff x="1178050" y="894179"/>
            <a:chExt cx="6787902" cy="5600442"/>
          </a:xfrm>
        </p:grpSpPr>
        <p:pic>
          <p:nvPicPr>
            <p:cNvPr id="18" name="Picture 2" descr="http://eol.jsc.nasa.gov/sseop/images/EFS/highres/STS61A/STS61A-35-8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95" b="2473"/>
            <a:stretch/>
          </p:blipFill>
          <p:spPr bwMode="auto">
            <a:xfrm rot="10800000">
              <a:off x="1178050" y="894179"/>
              <a:ext cx="6787902" cy="5354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1219200" y="6230779"/>
              <a:ext cx="102784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STS61A-35-86</a:t>
              </a:r>
              <a:endParaRPr lang="en-US" sz="1000" dirty="0"/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783141" y="6248400"/>
              <a:ext cx="114165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31 km</a:t>
              </a:r>
              <a:endParaRPr lang="en-US" sz="1000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295400" y="5562600"/>
              <a:ext cx="306694" cy="624345"/>
              <a:chOff x="1703081" y="5562600"/>
              <a:chExt cx="306694" cy="624345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5928171">
                <a:off x="1571483" y="5770297"/>
                <a:ext cx="624345" cy="208951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1703081" y="5716750"/>
                <a:ext cx="306694" cy="313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 flipV="1">
              <a:off x="2133600" y="2495550"/>
              <a:ext cx="2619375" cy="70485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290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smtClean="0"/>
              <a:t>Shoemaker (Australia)</a:t>
            </a:r>
            <a:endParaRPr lang="en-US" sz="1600" b="1" i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195632" y="873897"/>
            <a:ext cx="6805368" cy="5714932"/>
            <a:chOff x="1195632" y="873897"/>
            <a:chExt cx="6805368" cy="5714932"/>
          </a:xfrm>
        </p:grpSpPr>
        <p:pic>
          <p:nvPicPr>
            <p:cNvPr id="1026" name="Picture 2" descr="http://eol.jsc.nasa.gov/sseop/images/EFS/highres/ISS028/ISS028-E-1478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0788" y="873897"/>
              <a:ext cx="6780212" cy="5471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1195632" y="6317911"/>
              <a:ext cx="1155818" cy="25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ISS028-E-14782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42298" y="6336004"/>
              <a:ext cx="1280914" cy="25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27.5 km</a:t>
              </a:r>
              <a:endParaRPr lang="en-US" sz="1000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362437" y="5631811"/>
              <a:ext cx="314920" cy="641090"/>
              <a:chOff x="1686448" y="5562600"/>
              <a:chExt cx="306694" cy="624345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6564640">
                <a:off x="1571483" y="5770297"/>
                <a:ext cx="624345" cy="208951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1686448" y="5716227"/>
                <a:ext cx="306694" cy="313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 flipV="1">
              <a:off x="2134556" y="3047790"/>
              <a:ext cx="4929352" cy="1253879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34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err="1"/>
              <a:t>Piccaninny</a:t>
            </a:r>
            <a:r>
              <a:rPr lang="en-US" sz="1600" b="1" i="1" dirty="0" smtClean="0"/>
              <a:t> (Australia)</a:t>
            </a:r>
            <a:endParaRPr lang="en-US" sz="1600" b="1" i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20575" y="903704"/>
            <a:ext cx="8502850" cy="5678521"/>
            <a:chOff x="320575" y="903704"/>
            <a:chExt cx="8502850" cy="5678521"/>
          </a:xfrm>
        </p:grpSpPr>
        <p:pic>
          <p:nvPicPr>
            <p:cNvPr id="2050" name="Picture 2" descr="http://eol.jsc.nasa.gov/sseop/images/EFS/highres/ISS034/ISS034-E-2910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575" y="903704"/>
              <a:ext cx="8502850" cy="5441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533400" y="6317911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ISS034-E-29105</a:t>
              </a:r>
              <a:endParaRPr lang="en-US" sz="1000" dirty="0"/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7615673" y="6336004"/>
              <a:ext cx="107112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7 km</a:t>
              </a:r>
              <a:endParaRPr lang="en-US" sz="1000" dirty="0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37881" y="5607310"/>
              <a:ext cx="314920" cy="641090"/>
              <a:chOff x="637881" y="5607310"/>
              <a:chExt cx="314920" cy="641090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7401717">
                <a:off x="491552" y="5820577"/>
                <a:ext cx="641090" cy="214555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637881" y="5774484"/>
                <a:ext cx="314920" cy="3216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>
              <a:off x="1952636" y="3119439"/>
              <a:ext cx="976305" cy="840899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4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2"/>
          <p:cNvGrpSpPr>
            <a:grpSpLocks/>
          </p:cNvGrpSpPr>
          <p:nvPr/>
        </p:nvGrpSpPr>
        <p:grpSpPr bwMode="auto">
          <a:xfrm>
            <a:off x="673100" y="5556250"/>
            <a:ext cx="612775" cy="307975"/>
            <a:chOff x="672543" y="5556250"/>
            <a:chExt cx="612867" cy="307975"/>
          </a:xfrm>
        </p:grpSpPr>
        <p:grpSp>
          <p:nvGrpSpPr>
            <p:cNvPr id="3081" name="Group 10"/>
            <p:cNvGrpSpPr>
              <a:grpSpLocks/>
            </p:cNvGrpSpPr>
            <p:nvPr/>
          </p:nvGrpSpPr>
          <p:grpSpPr bwMode="auto">
            <a:xfrm rot="-1771088">
              <a:off x="672543" y="5627309"/>
              <a:ext cx="612867" cy="205073"/>
              <a:chOff x="1219598" y="5105032"/>
              <a:chExt cx="685005" cy="228601"/>
            </a:xfrm>
          </p:grpSpPr>
          <p:grpSp>
            <p:nvGrpSpPr>
              <p:cNvPr id="3083" name="Group 49"/>
              <p:cNvGrpSpPr>
                <a:grpSpLocks/>
              </p:cNvGrpSpPr>
              <p:nvPr/>
            </p:nvGrpSpPr>
            <p:grpSpPr bwMode="auto">
              <a:xfrm rot="6981886">
                <a:off x="1447800" y="4876830"/>
                <a:ext cx="228601" cy="685005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1267" y="4969886"/>
                  <a:ext cx="228281" cy="228926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89172" y="4857648"/>
                  <a:ext cx="228927" cy="176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87364" y="5293830"/>
                  <a:ext cx="2271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593" y="5108648"/>
                <a:ext cx="138421" cy="38932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812264" y="5556250"/>
              <a:ext cx="30167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3075" name="Group 2"/>
          <p:cNvGrpSpPr>
            <a:grpSpLocks/>
          </p:cNvGrpSpPr>
          <p:nvPr/>
        </p:nvGrpSpPr>
        <p:grpSpPr bwMode="auto">
          <a:xfrm>
            <a:off x="596900" y="889000"/>
            <a:ext cx="7950200" cy="5657850"/>
            <a:chOff x="596680" y="889000"/>
            <a:chExt cx="7950640" cy="5657910"/>
          </a:xfrm>
        </p:grpSpPr>
        <p:pic>
          <p:nvPicPr>
            <p:cNvPr id="3077" name="Picture 2" descr="http://eol.jsc.nasa.gov/sseop/images/ESC/small/ISS012/ISS012-E-1588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680" y="889000"/>
              <a:ext cx="7948612" cy="525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Straight Connector 20"/>
            <p:cNvCxnSpPr/>
            <p:nvPr/>
          </p:nvCxnSpPr>
          <p:spPr bwMode="auto">
            <a:xfrm flipV="1">
              <a:off x="3770269" y="3382989"/>
              <a:ext cx="1884466" cy="46673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9" name="TextBox 19"/>
            <p:cNvSpPr txBox="1">
              <a:spLocks noChangeArrowheads="1"/>
            </p:cNvSpPr>
            <p:nvPr/>
          </p:nvSpPr>
          <p:spPr bwMode="auto">
            <a:xfrm>
              <a:off x="626971" y="6146800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ISS012-E-15881</a:t>
              </a:r>
            </a:p>
          </p:txBody>
        </p:sp>
        <p:sp>
          <p:nvSpPr>
            <p:cNvPr id="3080" name="TextBox 17"/>
            <p:cNvSpPr txBox="1">
              <a:spLocks noChangeArrowheads="1"/>
            </p:cNvSpPr>
            <p:nvPr/>
          </p:nvSpPr>
          <p:spPr bwMode="auto">
            <a:xfrm>
              <a:off x="6597747" y="6146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51.0 km</a:t>
              </a:r>
            </a:p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6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Manicouagan Crater (Canada)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9600" y="890969"/>
            <a:ext cx="7938529" cy="5614606"/>
            <a:chOff x="609600" y="890969"/>
            <a:chExt cx="7938529" cy="5614606"/>
          </a:xfrm>
        </p:grpSpPr>
        <p:pic>
          <p:nvPicPr>
            <p:cNvPr id="8194" name="Picture 2" descr="http://eol.jsc.nasa.gov/sseop/images/ESC/large/ISS014/ISS014-E-1184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55"/>
            <a:stretch/>
          </p:blipFill>
          <p:spPr bwMode="auto">
            <a:xfrm>
              <a:off x="609600" y="890969"/>
              <a:ext cx="7938529" cy="524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04" name="Group 17"/>
            <p:cNvGrpSpPr>
              <a:grpSpLocks/>
            </p:cNvGrpSpPr>
            <p:nvPr/>
          </p:nvGrpSpPr>
          <p:grpSpPr bwMode="auto">
            <a:xfrm>
              <a:off x="673444" y="5504693"/>
              <a:ext cx="293312" cy="591618"/>
              <a:chOff x="609600" y="5413806"/>
              <a:chExt cx="301625" cy="612848"/>
            </a:xfrm>
          </p:grpSpPr>
          <p:grpSp>
            <p:nvGrpSpPr>
              <p:cNvPr id="4106" name="Group 10"/>
              <p:cNvGrpSpPr>
                <a:grpSpLocks/>
              </p:cNvGrpSpPr>
              <p:nvPr/>
            </p:nvGrpSpPr>
            <p:grpSpPr bwMode="auto">
              <a:xfrm rot="-6355721">
                <a:off x="492747" y="5617720"/>
                <a:ext cx="612848" cy="205019"/>
                <a:chOff x="1219599" y="5105047"/>
                <a:chExt cx="685008" cy="228602"/>
              </a:xfrm>
            </p:grpSpPr>
            <p:grpSp>
              <p:nvGrpSpPr>
                <p:cNvPr id="410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0941" y="4945564"/>
                    <a:ext cx="227532" cy="227924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89149" y="4831657"/>
                    <a:ext cx="229761" cy="1821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2012" y="5283767"/>
                    <a:ext cx="226086" cy="1821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7669" y="5111193"/>
                  <a:ext cx="137857" cy="40046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609246" y="5557659"/>
                <a:ext cx="302012" cy="307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3871913" y="3386138"/>
              <a:ext cx="1579562" cy="25717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1" name="TextBox 20"/>
            <p:cNvSpPr txBox="1">
              <a:spLocks noChangeArrowheads="1"/>
            </p:cNvSpPr>
            <p:nvPr/>
          </p:nvSpPr>
          <p:spPr bwMode="auto">
            <a:xfrm>
              <a:off x="627753" y="6115392"/>
              <a:ext cx="1125406" cy="246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ISS014-E-11841</a:t>
              </a:r>
            </a:p>
          </p:txBody>
        </p:sp>
        <p:sp>
          <p:nvSpPr>
            <p:cNvPr id="4102" name="TextBox 17"/>
            <p:cNvSpPr txBox="1">
              <a:spLocks noChangeArrowheads="1"/>
            </p:cNvSpPr>
            <p:nvPr/>
          </p:nvSpPr>
          <p:spPr bwMode="auto">
            <a:xfrm>
              <a:off x="6652290" y="6119298"/>
              <a:ext cx="1895839" cy="386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4.5 km</a:t>
              </a:r>
            </a:p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4099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Oasis Crater (Libya)</a:t>
            </a:r>
          </a:p>
        </p:txBody>
      </p:sp>
    </p:spTree>
    <p:extLst>
      <p:ext uri="{BB962C8B-B14F-4D97-AF65-F5344CB8AC3E}">
        <p14:creationId xmlns:p14="http://schemas.microsoft.com/office/powerpoint/2010/main" val="299430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7"/>
          <p:cNvSpPr txBox="1">
            <a:spLocks noChangeArrowheads="1"/>
          </p:cNvSpPr>
          <p:nvPr/>
        </p:nvSpPr>
        <p:spPr bwMode="auto">
          <a:xfrm>
            <a:off x="2324100" y="56038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Barringer Crater (United States)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26457" y="898525"/>
            <a:ext cx="7966681" cy="5654675"/>
            <a:chOff x="626457" y="898525"/>
            <a:chExt cx="7966681" cy="5654675"/>
          </a:xfrm>
        </p:grpSpPr>
        <p:pic>
          <p:nvPicPr>
            <p:cNvPr id="7170" name="Picture 2" descr="http://eol.jsc.nasa.gov/sseop/images/ESC/large/ISS014/ISS014-E-15775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183"/>
            <a:stretch/>
          </p:blipFill>
          <p:spPr bwMode="auto">
            <a:xfrm>
              <a:off x="626457" y="898525"/>
              <a:ext cx="7966681" cy="5250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4" name="TextBox 17"/>
            <p:cNvSpPr txBox="1">
              <a:spLocks noChangeArrowheads="1"/>
            </p:cNvSpPr>
            <p:nvPr/>
          </p:nvSpPr>
          <p:spPr bwMode="auto">
            <a:xfrm>
              <a:off x="6582950" y="6153108"/>
              <a:ext cx="1984910" cy="400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1.2 km</a:t>
              </a:r>
            </a:p>
            <a:p>
              <a:pPr algn="r"/>
              <a:r>
                <a:rPr lang="en-US" sz="1000"/>
                <a:t>Blue Marble Matches Image #4</a:t>
              </a:r>
            </a:p>
          </p:txBody>
        </p:sp>
        <p:grpSp>
          <p:nvGrpSpPr>
            <p:cNvPr id="5128" name="Group 19"/>
            <p:cNvGrpSpPr>
              <a:grpSpLocks/>
            </p:cNvGrpSpPr>
            <p:nvPr/>
          </p:nvGrpSpPr>
          <p:grpSpPr bwMode="auto">
            <a:xfrm>
              <a:off x="663152" y="5499087"/>
              <a:ext cx="301636" cy="612777"/>
              <a:chOff x="673776" y="5286788"/>
              <a:chExt cx="301625" cy="612834"/>
            </a:xfrm>
          </p:grpSpPr>
          <p:grpSp>
            <p:nvGrpSpPr>
              <p:cNvPr id="5130" name="Group 10"/>
              <p:cNvGrpSpPr>
                <a:grpSpLocks/>
              </p:cNvGrpSpPr>
              <p:nvPr/>
            </p:nvGrpSpPr>
            <p:grpSpPr bwMode="auto">
              <a:xfrm rot="-7331758">
                <a:off x="554329" y="5490675"/>
                <a:ext cx="612834" cy="205059"/>
                <a:chOff x="1219599" y="5105047"/>
                <a:chExt cx="685008" cy="228602"/>
              </a:xfrm>
            </p:grpSpPr>
            <p:grpSp>
              <p:nvGrpSpPr>
                <p:cNvPr id="5132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3767" y="4952091"/>
                    <a:ext cx="226520" cy="228927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86888" y="4833187"/>
                    <a:ext cx="228927" cy="176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88331" y="5281884"/>
                    <a:ext cx="227152" cy="176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9410" y="5110802"/>
                  <a:ext cx="138421" cy="38933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21412050">
                <a:off x="674199" y="5443979"/>
                <a:ext cx="301614" cy="308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 bwMode="auto">
            <a:xfrm rot="16200000" flipH="1">
              <a:off x="4423570" y="3402806"/>
              <a:ext cx="284162" cy="952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6" name="TextBox 19"/>
            <p:cNvSpPr txBox="1">
              <a:spLocks noChangeArrowheads="1"/>
            </p:cNvSpPr>
            <p:nvPr/>
          </p:nvSpPr>
          <p:spPr bwMode="auto">
            <a:xfrm>
              <a:off x="627063" y="6153108"/>
              <a:ext cx="1125670" cy="246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ISS014-E-15775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19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72691" y="883273"/>
            <a:ext cx="7998619" cy="5659923"/>
            <a:chOff x="572691" y="883273"/>
            <a:chExt cx="7998619" cy="5659923"/>
          </a:xfrm>
        </p:grpSpPr>
        <p:pic>
          <p:nvPicPr>
            <p:cNvPr id="2" name="Picture 2" descr="http://eol.jsc.nasa.gov/sseop/images/ESC/large/ISS014/ISS014-E-1949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74"/>
            <a:stretch/>
          </p:blipFill>
          <p:spPr bwMode="auto">
            <a:xfrm>
              <a:off x="572691" y="883273"/>
              <a:ext cx="7998619" cy="5293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52" name="Group 17"/>
            <p:cNvGrpSpPr>
              <a:grpSpLocks/>
            </p:cNvGrpSpPr>
            <p:nvPr/>
          </p:nvGrpSpPr>
          <p:grpSpPr bwMode="auto">
            <a:xfrm>
              <a:off x="690974" y="5508908"/>
              <a:ext cx="295932" cy="601297"/>
              <a:chOff x="645889" y="5381828"/>
              <a:chExt cx="301625" cy="612666"/>
            </a:xfrm>
          </p:grpSpPr>
          <p:grpSp>
            <p:nvGrpSpPr>
              <p:cNvPr id="6154" name="Group 10"/>
              <p:cNvGrpSpPr>
                <a:grpSpLocks/>
              </p:cNvGrpSpPr>
              <p:nvPr/>
            </p:nvGrpSpPr>
            <p:grpSpPr bwMode="auto">
              <a:xfrm rot="-7963153">
                <a:off x="517166" y="5585618"/>
                <a:ext cx="612666" cy="205086"/>
                <a:chOff x="1219599" y="5105047"/>
                <a:chExt cx="685008" cy="228602"/>
              </a:xfrm>
            </p:grpSpPr>
            <p:grpSp>
              <p:nvGrpSpPr>
                <p:cNvPr id="6156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88798" y="4945235"/>
                    <a:ext cx="229051" cy="22968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2758" y="4829281"/>
                    <a:ext cx="227872" cy="180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0937" y="5281765"/>
                    <a:ext cx="226064" cy="1803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9002" y="5113416"/>
                  <a:ext cx="137447" cy="37874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235889">
                <a:off x="645470" y="5522264"/>
                <a:ext cx="302573" cy="307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 rot="16200000" flipH="1">
              <a:off x="4302920" y="2326481"/>
              <a:ext cx="1427162" cy="134937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49" name="TextBox 20"/>
            <p:cNvSpPr txBox="1">
              <a:spLocks noChangeArrowheads="1"/>
            </p:cNvSpPr>
            <p:nvPr/>
          </p:nvSpPr>
          <p:spPr bwMode="auto">
            <a:xfrm>
              <a:off x="647589" y="6150500"/>
              <a:ext cx="1125419" cy="24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ISS014-E-19496</a:t>
              </a:r>
            </a:p>
          </p:txBody>
        </p:sp>
        <p:sp>
          <p:nvSpPr>
            <p:cNvPr id="6150" name="TextBox 17"/>
            <p:cNvSpPr txBox="1">
              <a:spLocks noChangeArrowheads="1"/>
            </p:cNvSpPr>
            <p:nvPr/>
          </p:nvSpPr>
          <p:spPr bwMode="auto">
            <a:xfrm>
              <a:off x="6620039" y="6150500"/>
              <a:ext cx="1912774" cy="392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3.0 km</a:t>
              </a:r>
            </a:p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6147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Ouarkziz Crater (Algeria)</a:t>
            </a:r>
          </a:p>
        </p:txBody>
      </p:sp>
    </p:spTree>
    <p:extLst>
      <p:ext uri="{BB962C8B-B14F-4D97-AF65-F5344CB8AC3E}">
        <p14:creationId xmlns:p14="http://schemas.microsoft.com/office/powerpoint/2010/main" val="3106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62622" y="898045"/>
            <a:ext cx="7861145" cy="5583718"/>
            <a:chOff x="662622" y="898045"/>
            <a:chExt cx="7861145" cy="5583718"/>
          </a:xfrm>
        </p:grpSpPr>
        <p:pic>
          <p:nvPicPr>
            <p:cNvPr id="5122" name="Picture 2" descr="http://eol.jsc.nasa.gov/sseop/images/ESC/large/ISS015/ISS015-E-17360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50"/>
            <a:stretch/>
          </p:blipFill>
          <p:spPr bwMode="auto">
            <a:xfrm>
              <a:off x="662622" y="898045"/>
              <a:ext cx="7861145" cy="5209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5" name="Line 5"/>
            <p:cNvSpPr>
              <a:spLocks noChangeShapeType="1"/>
            </p:cNvSpPr>
            <p:nvPr/>
          </p:nvSpPr>
          <p:spPr bwMode="auto">
            <a:xfrm flipV="1">
              <a:off x="4544825" y="3403381"/>
              <a:ext cx="1369097" cy="5925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76" name="Group 41"/>
            <p:cNvGrpSpPr>
              <a:grpSpLocks/>
            </p:cNvGrpSpPr>
            <p:nvPr/>
          </p:nvGrpSpPr>
          <p:grpSpPr bwMode="auto">
            <a:xfrm>
              <a:off x="794202" y="5413378"/>
              <a:ext cx="293092" cy="598398"/>
              <a:chOff x="685799" y="5334521"/>
              <a:chExt cx="301623" cy="615924"/>
            </a:xfrm>
          </p:grpSpPr>
          <p:grpSp>
            <p:nvGrpSpPr>
              <p:cNvPr id="7177" name="Group 75"/>
              <p:cNvGrpSpPr>
                <a:grpSpLocks/>
              </p:cNvGrpSpPr>
              <p:nvPr/>
            </p:nvGrpSpPr>
            <p:grpSpPr bwMode="auto">
              <a:xfrm rot="5767436">
                <a:off x="553895" y="5540089"/>
                <a:ext cx="615924" cy="204788"/>
                <a:chOff x="1224296" y="5107196"/>
                <a:chExt cx="687093" cy="228453"/>
              </a:xfrm>
            </p:grpSpPr>
            <p:grpSp>
              <p:nvGrpSpPr>
                <p:cNvPr id="7179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53616" y="4877876"/>
                  <a:ext cx="228453" cy="687093"/>
                  <a:chOff x="494688" y="4718086"/>
                  <a:chExt cx="228451" cy="687093"/>
                </a:xfrm>
              </p:grpSpPr>
              <p:sp>
                <p:nvSpPr>
                  <p:cNvPr id="36" name="Oval 35"/>
                  <p:cNvSpPr/>
                  <p:nvPr/>
                </p:nvSpPr>
                <p:spPr>
                  <a:xfrm>
                    <a:off x="507991" y="4962573"/>
                    <a:ext cx="229632" cy="22784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7" name="Straight Arrow Connector 36"/>
                  <p:cNvCxnSpPr/>
                  <p:nvPr/>
                </p:nvCxnSpPr>
                <p:spPr>
                  <a:xfrm rot="5400000" flipH="1" flipV="1">
                    <a:off x="505103" y="4838622"/>
                    <a:ext cx="229673" cy="1822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/>
                  <p:cNvCxnSpPr>
                    <a:stCxn id="36" idx="4"/>
                  </p:cNvCxnSpPr>
                  <p:nvPr/>
                </p:nvCxnSpPr>
                <p:spPr>
                  <a:xfrm rot="5400000">
                    <a:off x="507061" y="5299828"/>
                    <a:ext cx="229673" cy="1823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" name="Straight Connector 34"/>
                <p:cNvCxnSpPr/>
                <p:nvPr/>
              </p:nvCxnSpPr>
              <p:spPr>
                <a:xfrm rot="11486297">
                  <a:off x="1320830" y="5108524"/>
                  <a:ext cx="142178" cy="38272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Text Box 8"/>
              <p:cNvSpPr txBox="1">
                <a:spLocks noChangeArrowheads="1"/>
              </p:cNvSpPr>
              <p:nvPr/>
            </p:nvSpPr>
            <p:spPr bwMode="auto">
              <a:xfrm>
                <a:off x="685334" y="5494649"/>
                <a:ext cx="302236" cy="307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sp>
          <p:nvSpPr>
            <p:cNvPr id="7173" name="TextBox 20"/>
            <p:cNvSpPr txBox="1">
              <a:spLocks noChangeArrowheads="1"/>
            </p:cNvSpPr>
            <p:nvPr/>
          </p:nvSpPr>
          <p:spPr bwMode="auto">
            <a:xfrm>
              <a:off x="665651" y="6093038"/>
              <a:ext cx="1125774" cy="246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ISS015-E-17360</a:t>
              </a:r>
            </a:p>
          </p:txBody>
        </p:sp>
        <p:sp>
          <p:nvSpPr>
            <p:cNvPr id="7174" name="TextBox 17"/>
            <p:cNvSpPr txBox="1">
              <a:spLocks noChangeArrowheads="1"/>
            </p:cNvSpPr>
            <p:nvPr/>
          </p:nvSpPr>
          <p:spPr bwMode="auto">
            <a:xfrm>
              <a:off x="6600385" y="6093038"/>
              <a:ext cx="1894418" cy="38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4.2 km</a:t>
              </a:r>
            </a:p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7171" name="TextBox 22"/>
          <p:cNvSpPr txBox="1">
            <a:spLocks noChangeArrowheads="1"/>
          </p:cNvSpPr>
          <p:nvPr/>
        </p:nvSpPr>
        <p:spPr bwMode="auto">
          <a:xfrm>
            <a:off x="2324100" y="54927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Gosses Bluff Crater (Australia)</a:t>
            </a:r>
          </a:p>
        </p:txBody>
      </p:sp>
    </p:spTree>
    <p:extLst>
      <p:ext uri="{BB962C8B-B14F-4D97-AF65-F5344CB8AC3E}">
        <p14:creationId xmlns:p14="http://schemas.microsoft.com/office/powerpoint/2010/main" val="19923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"/>
          <p:cNvGrpSpPr>
            <a:grpSpLocks/>
          </p:cNvGrpSpPr>
          <p:nvPr/>
        </p:nvGrpSpPr>
        <p:grpSpPr bwMode="auto">
          <a:xfrm>
            <a:off x="619125" y="901700"/>
            <a:ext cx="7905750" cy="5649913"/>
            <a:chOff x="552450" y="631826"/>
            <a:chExt cx="8058150" cy="5758814"/>
          </a:xfrm>
        </p:grpSpPr>
        <p:grpSp>
          <p:nvGrpSpPr>
            <p:cNvPr id="8196" name="Group 21"/>
            <p:cNvGrpSpPr>
              <a:grpSpLocks/>
            </p:cNvGrpSpPr>
            <p:nvPr/>
          </p:nvGrpSpPr>
          <p:grpSpPr bwMode="auto">
            <a:xfrm>
              <a:off x="552450" y="631826"/>
              <a:ext cx="8058150" cy="5362714"/>
              <a:chOff x="542925" y="677864"/>
              <a:chExt cx="8058150" cy="5363422"/>
            </a:xfrm>
          </p:grpSpPr>
          <p:pic>
            <p:nvPicPr>
              <p:cNvPr id="8199" name="Picture 2" descr="http://eol.jsc.nasa.gov/sseop/images/ESC/small/ISS018/ISS018-E-14908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925" y="677864"/>
                <a:ext cx="8058150" cy="53498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200" name="Group 20"/>
              <p:cNvGrpSpPr>
                <a:grpSpLocks/>
              </p:cNvGrpSpPr>
              <p:nvPr/>
            </p:nvGrpSpPr>
            <p:grpSpPr bwMode="auto">
              <a:xfrm>
                <a:off x="704462" y="5433914"/>
                <a:ext cx="301625" cy="607372"/>
                <a:chOff x="813382" y="5424583"/>
                <a:chExt cx="301625" cy="607372"/>
              </a:xfrm>
            </p:grpSpPr>
            <p:grpSp>
              <p:nvGrpSpPr>
                <p:cNvPr id="8202" name="Group 10"/>
                <p:cNvGrpSpPr>
                  <a:grpSpLocks/>
                </p:cNvGrpSpPr>
                <p:nvPr/>
              </p:nvGrpSpPr>
              <p:grpSpPr bwMode="auto">
                <a:xfrm rot="-2941200">
                  <a:off x="680856" y="5625868"/>
                  <a:ext cx="607372" cy="204801"/>
                  <a:chOff x="1225458" y="5106513"/>
                  <a:chExt cx="679023" cy="228305"/>
                </a:xfrm>
              </p:grpSpPr>
              <p:grpSp>
                <p:nvGrpSpPr>
                  <p:cNvPr id="82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0817" y="4881154"/>
                    <a:ext cx="228305" cy="679023"/>
                    <a:chOff x="495360" y="4725033"/>
                    <a:chExt cx="228303" cy="679023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87039" y="4956204"/>
                      <a:ext cx="229081" cy="226152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6838" y="4842224"/>
                      <a:ext cx="226153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487259" y="5287433"/>
                      <a:ext cx="226152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34899" y="5104928"/>
                    <a:ext cx="137501" cy="3968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13655" y="5562310"/>
                  <a:ext cx="300967" cy="3058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 bwMode="auto">
              <a:xfrm>
                <a:off x="3751623" y="3003380"/>
                <a:ext cx="1221667" cy="728241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97" name="TextBox 17"/>
            <p:cNvSpPr txBox="1">
              <a:spLocks noChangeArrowheads="1"/>
            </p:cNvSpPr>
            <p:nvPr/>
          </p:nvSpPr>
          <p:spPr bwMode="auto">
            <a:xfrm>
              <a:off x="588071" y="5980963"/>
              <a:ext cx="1147148" cy="25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ISS018-E-14908</a:t>
              </a:r>
            </a:p>
          </p:txBody>
        </p:sp>
        <p:sp>
          <p:nvSpPr>
            <p:cNvPr id="8198" name="TextBox 17"/>
            <p:cNvSpPr txBox="1">
              <a:spLocks noChangeArrowheads="1"/>
            </p:cNvSpPr>
            <p:nvPr/>
          </p:nvSpPr>
          <p:spPr bwMode="auto">
            <a:xfrm>
              <a:off x="6661027" y="599053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≈ 1.9 km</a:t>
              </a:r>
            </a:p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8195" name="TextBox 19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Tenoumer Crater (Mauritania)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"/>
          <p:cNvGrpSpPr>
            <a:grpSpLocks/>
          </p:cNvGrpSpPr>
          <p:nvPr/>
        </p:nvGrpSpPr>
        <p:grpSpPr bwMode="auto">
          <a:xfrm>
            <a:off x="612775" y="903288"/>
            <a:ext cx="7918450" cy="5648325"/>
            <a:chOff x="593725" y="647700"/>
            <a:chExt cx="7985248" cy="5696010"/>
          </a:xfrm>
        </p:grpSpPr>
        <p:grpSp>
          <p:nvGrpSpPr>
            <p:cNvPr id="9220" name="Group 21"/>
            <p:cNvGrpSpPr>
              <a:grpSpLocks/>
            </p:cNvGrpSpPr>
            <p:nvPr/>
          </p:nvGrpSpPr>
          <p:grpSpPr bwMode="auto">
            <a:xfrm>
              <a:off x="593725" y="647700"/>
              <a:ext cx="7978775" cy="5295900"/>
              <a:chOff x="630697" y="647222"/>
              <a:chExt cx="7979903" cy="5296365"/>
            </a:xfrm>
          </p:grpSpPr>
          <p:pic>
            <p:nvPicPr>
              <p:cNvPr id="9223" name="Picture 2"/>
              <p:cNvPicPr>
                <a:picLocks noChangeAspect="1" noChangeArrowheads="1"/>
              </p:cNvPicPr>
              <p:nvPr/>
            </p:nvPicPr>
            <p:blipFill>
              <a:blip r:embed="rId3" cstate="email">
                <a:lum bright="-10000" contrast="4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797"/>
              <a:stretch>
                <a:fillRect/>
              </a:stretch>
            </p:blipFill>
            <p:spPr bwMode="auto">
              <a:xfrm>
                <a:off x="630697" y="647222"/>
                <a:ext cx="7979903" cy="5296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" name="Group 17"/>
              <p:cNvGrpSpPr>
                <a:grpSpLocks/>
              </p:cNvGrpSpPr>
              <p:nvPr/>
            </p:nvGrpSpPr>
            <p:grpSpPr bwMode="auto">
              <a:xfrm rot="982158">
                <a:off x="669925" y="5528936"/>
                <a:ext cx="612775" cy="307999"/>
                <a:chOff x="669382" y="5566562"/>
                <a:chExt cx="614055" cy="307777"/>
              </a:xfrm>
            </p:grpSpPr>
            <p:grpSp>
              <p:nvGrpSpPr>
                <p:cNvPr id="9226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922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4952" y="4943216"/>
                      <a:ext cx="228448" cy="227311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4978" y="4827870"/>
                      <a:ext cx="229102" cy="178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8106" y="5278859"/>
                      <a:ext cx="227311" cy="1784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45881" y="5109988"/>
                    <a:ext cx="137819" cy="39265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0617842">
                  <a:off x="796350" y="5563301"/>
                  <a:ext cx="301639" cy="307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 bwMode="auto">
              <a:xfrm flipV="1">
                <a:off x="3789704" y="3758047"/>
                <a:ext cx="1372158" cy="3138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620286" y="5943600"/>
              <a:ext cx="1206105" cy="248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ISS018-E-023713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29400" y="59436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1.9 km</a:t>
              </a:r>
            </a:p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Lonar Crater (India)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 bwMode="auto">
          <a:xfrm flipV="1">
            <a:off x="3744913" y="3987800"/>
            <a:ext cx="1360487" cy="31115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848967" y="904875"/>
            <a:ext cx="5446066" cy="5659438"/>
            <a:chOff x="2174586" y="893762"/>
            <a:chExt cx="5299675" cy="5507312"/>
          </a:xfrm>
        </p:grpSpPr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2174586" y="6154853"/>
              <a:ext cx="114807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STS51I-33-56AA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142922" y="6154853"/>
              <a:ext cx="1324679" cy="239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Image width </a:t>
              </a:r>
              <a:r>
                <a:rPr lang="en-US" sz="1000" b="1" dirty="0" smtClean="0"/>
                <a:t>≈ </a:t>
              </a:r>
              <a:r>
                <a:rPr lang="en-US" sz="1000" dirty="0" smtClean="0"/>
                <a:t>80 </a:t>
              </a:r>
              <a:r>
                <a:rPr lang="en-US" sz="1000" dirty="0" smtClean="0"/>
                <a:t>km</a:t>
              </a:r>
              <a:endParaRPr lang="en-US" sz="1000" dirty="0"/>
            </a:p>
          </p:txBody>
        </p:sp>
        <p:pic>
          <p:nvPicPr>
            <p:cNvPr id="1026" name="Picture 2" descr="http://upload.wikimedia.org/wikipedia/commons/3/31/Vredefort_Dome_STS51I-33-56AA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980" y="893762"/>
              <a:ext cx="5252281" cy="5284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Group 3"/>
            <p:cNvGrpSpPr/>
            <p:nvPr/>
          </p:nvGrpSpPr>
          <p:grpSpPr>
            <a:xfrm>
              <a:off x="2297430" y="5486400"/>
              <a:ext cx="303352" cy="607563"/>
              <a:chOff x="2297430" y="5486400"/>
              <a:chExt cx="303352" cy="607563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4463448">
                <a:off x="2195333" y="5688514"/>
                <a:ext cx="607563" cy="203335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2297430" y="5635898"/>
                <a:ext cx="2984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465921"/>
            <a:ext cx="44958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err="1" smtClean="0"/>
              <a:t>Vredefort</a:t>
            </a:r>
            <a:r>
              <a:rPr lang="en-US" sz="1600" b="1" i="1" dirty="0" smtClean="0"/>
              <a:t> (South Africa</a:t>
            </a:r>
            <a:r>
              <a:rPr lang="en-US" sz="1600" b="1" i="1" dirty="0" smtClean="0"/>
              <a:t>)</a:t>
            </a:r>
          </a:p>
          <a:p>
            <a:pPr algn="ctr"/>
            <a:r>
              <a:rPr lang="en-US" sz="900" dirty="0" err="1"/>
              <a:t>Vredefort</a:t>
            </a:r>
            <a:r>
              <a:rPr lang="en-US" sz="900" dirty="0"/>
              <a:t> Crater </a:t>
            </a:r>
            <a:r>
              <a:rPr lang="en-US" sz="900" dirty="0" smtClean="0"/>
              <a:t>Diameter ≈ </a:t>
            </a:r>
            <a:r>
              <a:rPr lang="en-US" sz="900" dirty="0"/>
              <a:t>160 km </a:t>
            </a:r>
            <a:r>
              <a:rPr lang="en-US" sz="900" dirty="0" smtClean="0"/>
              <a:t>(entire structure not visible in image)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88690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15267</TotalTime>
  <Words>231</Words>
  <Application>Microsoft Office PowerPoint</Application>
  <PresentationFormat>On-screen Show (4:3)</PresentationFormat>
  <Paragraphs>57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293</cp:revision>
  <cp:lastPrinted>2013-07-15T17:21:37Z</cp:lastPrinted>
  <dcterms:created xsi:type="dcterms:W3CDTF">2011-01-12T13:58:00Z</dcterms:created>
  <dcterms:modified xsi:type="dcterms:W3CDTF">2013-07-29T18:11:29Z</dcterms:modified>
</cp:coreProperties>
</file>